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6" r:id="rId6"/>
    <p:sldId id="301" r:id="rId7"/>
    <p:sldId id="291" r:id="rId8"/>
    <p:sldId id="299" r:id="rId9"/>
    <p:sldId id="277" r:id="rId10"/>
    <p:sldId id="300" r:id="rId11"/>
    <p:sldId id="278" r:id="rId12"/>
    <p:sldId id="294" r:id="rId13"/>
    <p:sldId id="279" r:id="rId14"/>
    <p:sldId id="296" r:id="rId15"/>
    <p:sldId id="302" r:id="rId16"/>
    <p:sldId id="280" r:id="rId17"/>
    <p:sldId id="298" r:id="rId18"/>
    <p:sldId id="303" r:id="rId19"/>
    <p:sldId id="284" r:id="rId20"/>
    <p:sldId id="285" r:id="rId21"/>
    <p:sldId id="282" r:id="rId22"/>
    <p:sldId id="283" r:id="rId23"/>
    <p:sldId id="286" r:id="rId24"/>
    <p:sldId id="304" r:id="rId25"/>
    <p:sldId id="287" r:id="rId26"/>
    <p:sldId id="305" r:id="rId27"/>
    <p:sldId id="306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2" autoAdjust="0"/>
    <p:restoredTop sz="96327" autoAdjust="0"/>
  </p:normalViewPr>
  <p:slideViewPr>
    <p:cSldViewPr snapToGrid="0" snapToObjects="1">
      <p:cViewPr varScale="1">
        <p:scale>
          <a:sx n="98" d="100"/>
          <a:sy n="98" d="100"/>
        </p:scale>
        <p:origin x="65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73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9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0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7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7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4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6B0-62AA-53B1-D50E-465DFFA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3774-1E20-5DD8-9E89-F7A57B6D5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E13C-818F-CD8F-55E0-9D0F054F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CC81-9481-D160-5EDC-4ABAAD52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45E5-C578-6651-8513-BFD6CA19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65FC-DB0D-D199-4679-6092C7C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024C-AC04-A1D4-64FF-35C82642E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ECBFA-4AAF-4AD3-ACA1-DEE60ADD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3705-4677-CAC9-11A0-D8FEE887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E282-3995-D021-ACD4-4F655ED0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0C4E9-AC70-3F24-FD4E-03E8B83E1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8BEA3-78FF-3AC1-EB6C-416EB116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C61A-7293-463E-63A2-830057FC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15B1-30BE-8B99-1D28-DE588AC8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C3E-37AB-328F-F902-0DB6FF1C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2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75DB-2A40-7D27-0A2E-4229BF08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0CA7-87E8-239B-77A5-8E09993D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907F-5165-CFC7-A555-B73DC502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23AA-61CA-01BD-04AD-959C8060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B7EA-C328-919A-E7AA-A7B08F51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194-CEC1-EA53-B55F-969DE57B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EA2-2076-C072-24FB-D388112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1DA3-141E-5BD5-11C9-477D0F15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176D-84D4-9551-4E40-78A8E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4596-A89C-12B1-3402-1AC199D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4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B24-D2D6-6D93-17AF-CD650897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2427-96B0-D8B4-7C0A-BF4CFE06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CB6B-835F-BD60-63CF-3741676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93BF-6635-3721-BDB8-63975513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93D7A-0E3A-7EB2-1E68-E89F8C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DE9C-0A77-F054-62CB-CA8F512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A4BD-B5FA-0873-7C1E-193ED87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1E3-9BF5-CEF3-D889-628BF18E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B690-D969-ECBF-622D-C6AF9630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0E977-CA9C-7175-263C-B46598DD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FCA77-DB54-82D8-3F00-339C0245C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B3B2F-5130-9842-0E54-E2BCCA8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43E3-AEB1-43A9-2D5E-2612CEF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DF585-0005-1162-E6CA-0BDE7D2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F-BAEF-7EDA-A258-70D9921A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7303D-D952-974A-1706-7EE0580A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ECF1-F686-98C0-50FA-0657052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EB85-D81D-2008-6001-77F2CFB7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C5D0-D6AC-3565-682C-316C4DA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B45B1-A2EF-B6DE-0B05-E2C1582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FF8E-B1C4-175C-B3A5-D09D1A4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470-EB8B-A4B8-62E0-13893483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8FAA-D470-2731-ADD7-5633B9EE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6823F-969E-A9CC-C840-10DC5CDE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0A3-1FCB-85F3-8D19-E33849EE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607A-F62A-4E4F-9D23-7BCB766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BD54-BE47-9B4B-B6F1-915335E7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4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C3B-1AE5-D25D-374C-F42F04D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0B5A4-F464-E2A7-6812-6B5A089D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076-498F-8DDB-1014-C41565B6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32B5-31D1-C313-A15A-7CA2F14A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A797-8D6C-6335-8FF7-B40BBDE5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2B87-CA57-48F4-3C40-CE857A9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6DAFD-214D-00AA-6DC0-F116A7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450E-B175-5F9E-96F9-FDF511E5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74E2-04F9-B27E-BDBF-1C264995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B01B-DD84-49D2-59AC-6C0AE39A9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B6D1-EA88-14FB-A4B0-DED090AC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517" y="4717150"/>
            <a:ext cx="10592174" cy="1000655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BORDER CROSSING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51" y="571780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</a:rPr>
              <a:t>Group 4 : Sara, Set and Lynn Hoang</a:t>
            </a: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737"/>
          <a:stretch/>
        </p:blipFill>
        <p:spPr>
          <a:xfrm>
            <a:off x="-2744" y="0"/>
            <a:ext cx="12191695" cy="4031348"/>
          </a:xfrm>
          <a:prstGeom prst="rect">
            <a:avLst/>
          </a:prstGeom>
        </p:spPr>
      </p:pic>
      <p:pic>
        <p:nvPicPr>
          <p:cNvPr id="6" name="Picture 5" descr="A picture containing text, road, sign, street&#10;&#10;Description automatically generated">
            <a:extLst>
              <a:ext uri="{FF2B5EF4-FFF2-40B4-BE49-F238E27FC236}">
                <a16:creationId xmlns:a16="http://schemas.microsoft.com/office/drawing/2014/main" id="{526B0037-415B-662D-F0DB-2BFFDEB7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21280"/>
            <a:ext cx="12188951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3882F334-28E7-083C-70E2-3953D04E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r="203" b="-1"/>
          <a:stretch/>
        </p:blipFill>
        <p:spPr>
          <a:xfrm>
            <a:off x="3318885" y="0"/>
            <a:ext cx="8870066" cy="685800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51" y="1211941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4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are the top 3 busiest states along the US-Canada border?</a:t>
            </a:r>
          </a:p>
        </p:txBody>
      </p:sp>
    </p:spTree>
    <p:extLst>
      <p:ext uri="{BB962C8B-B14F-4D97-AF65-F5344CB8AC3E}">
        <p14:creationId xmlns:p14="http://schemas.microsoft.com/office/powerpoint/2010/main" val="15438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8596" y="679730"/>
            <a:ext cx="4475848" cy="3787041"/>
          </a:xfrm>
        </p:spPr>
        <p:txBody>
          <a:bodyPr>
            <a:normAutofit/>
          </a:bodyPr>
          <a:lstStyle/>
          <a:p>
            <a:pPr algn="l"/>
            <a:br>
              <a:rPr lang="en-CA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19985B3-4DC5-741C-1A1C-57B061D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6" y="1799568"/>
            <a:ext cx="5214179" cy="32588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01B0773-E0A4-E1AE-7115-4D498FC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9" y="1809809"/>
            <a:ext cx="5205896" cy="3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73A4FE9A-3195-043D-A382-759F60B74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670" y="836887"/>
            <a:ext cx="10041705" cy="577846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Top 3 busiest states along the US-Canada border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3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43" y="804822"/>
            <a:ext cx="5735707" cy="335865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5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3 busiest states along US-Mexico border?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78D15FB-BE39-F79C-2932-C4DF6EE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277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506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62" y="5279511"/>
            <a:ext cx="10788652" cy="98569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80 million people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for border crossings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EC1B6CC9-A897-D34A-5EBF-642D4D40578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51276"/>
            <a:ext cx="5394326" cy="4252500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47F845E2-DE3D-C950-2199-1F2D78CFD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3" y="554170"/>
            <a:ext cx="5394326" cy="4249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032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6681D278-0FC7-9B45-D8DB-D6969286F9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79438"/>
            <a:ext cx="5357813" cy="4224338"/>
          </a:xfrm>
          <a:prstGeom prst="rect">
            <a:avLst/>
          </a:prstGeom>
          <a:ln/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C54E4B8D-72F2-F004-8249-5236641B44D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1" y="579437"/>
            <a:ext cx="5357813" cy="4224337"/>
          </a:xfrm>
          <a:prstGeom prst="rect">
            <a:avLst/>
          </a:prstGeom>
          <a:ln/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5FD1B995-0A2F-68D4-3BBD-E1FC49A4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04" y="5279511"/>
            <a:ext cx="11729013" cy="12802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40 million vehicles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for border crossings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647" y="4749307"/>
            <a:ext cx="11013080" cy="156522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6 – </a:t>
            </a:r>
            <a:br>
              <a:rPr lang="en-US" sz="3600" b="1" dirty="0">
                <a:solidFill>
                  <a:schemeClr val="tx2"/>
                </a:solidFill>
              </a:rPr>
            </a:b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</a:rPr>
              <a:t>Which vehicle types are used the most?</a:t>
            </a:r>
          </a:p>
        </p:txBody>
      </p:sp>
      <p:pic>
        <p:nvPicPr>
          <p:cNvPr id="6" name="Picture 5" descr="A parking lot full of cars&#10;&#10;Description automatically generated">
            <a:extLst>
              <a:ext uri="{FF2B5EF4-FFF2-40B4-BE49-F238E27FC236}">
                <a16:creationId xmlns:a16="http://schemas.microsoft.com/office/drawing/2014/main" id="{DFE76CD5-1F57-95A6-AC78-74B343D2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89" b="1612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9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2E06D1-57FE-6660-919F-5EEFB1F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1237057"/>
            <a:ext cx="7091601" cy="4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group of cars on a highway&#10;&#10;Description automatically generated with low confidence">
            <a:extLst>
              <a:ext uri="{FF2B5EF4-FFF2-40B4-BE49-F238E27FC236}">
                <a16:creationId xmlns:a16="http://schemas.microsoft.com/office/drawing/2014/main" id="{4E6B661E-6F26-CFA0-E39B-1C1E6C48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03" y="1717482"/>
            <a:ext cx="3913074" cy="26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FA673-1EFF-1561-95F0-397B4148F2A5}"/>
              </a:ext>
            </a:extLst>
          </p:cNvPr>
          <p:cNvSpPr txBox="1"/>
          <p:nvPr/>
        </p:nvSpPr>
        <p:spPr>
          <a:xfrm>
            <a:off x="7964835" y="4646820"/>
            <a:ext cx="3913074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CA" sz="1800" u="none" strike="noStrike" dirty="0"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Personal vehicles represent 79.7% of the vehicle volume across the 10 years</a:t>
            </a:r>
          </a:p>
        </p:txBody>
      </p:sp>
    </p:spTree>
    <p:extLst>
      <p:ext uri="{BB962C8B-B14F-4D97-AF65-F5344CB8AC3E}">
        <p14:creationId xmlns:p14="http://schemas.microsoft.com/office/powerpoint/2010/main" val="157072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1CA85FC-18B2-9CC6-59A4-9A83E964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588" y="3331826"/>
            <a:ext cx="3384831" cy="711852"/>
          </a:xfrm>
        </p:spPr>
        <p:txBody>
          <a:bodyPr>
            <a:normAutofit/>
          </a:bodyPr>
          <a:lstStyle/>
          <a:p>
            <a:pPr lvl="0" algn="l"/>
            <a:r>
              <a:rPr lang="en-CA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Vehicle Usage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image6.png">
            <a:extLst>
              <a:ext uri="{FF2B5EF4-FFF2-40B4-BE49-F238E27FC236}">
                <a16:creationId xmlns:a16="http://schemas.microsoft.com/office/drawing/2014/main" id="{8AB91B8B-5266-8FDF-A247-995762928C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4009" y="3592384"/>
            <a:ext cx="5202536" cy="31255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17.png">
            <a:extLst>
              <a:ext uri="{FF2B5EF4-FFF2-40B4-BE49-F238E27FC236}">
                <a16:creationId xmlns:a16="http://schemas.microsoft.com/office/drawing/2014/main" id="{F61E65DD-DB0B-A6A7-AEDF-997EFEA70E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94008" y="142264"/>
            <a:ext cx="5124066" cy="32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36" y="705532"/>
            <a:ext cx="5831426" cy="244990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7 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Which months are the busiest at the US borders?</a:t>
            </a:r>
            <a:br>
              <a:rPr lang="en-C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AB0AB-BE1E-BC52-2213-1CEE3A7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27" y="3416300"/>
            <a:ext cx="4711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ADFBCF-EB99-487A-43DD-35ED7379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3" y="3429000"/>
            <a:ext cx="4699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F5A65A-D129-AE9F-4675-F44AC87E11AB}"/>
              </a:ext>
            </a:extLst>
          </p:cNvPr>
          <p:cNvSpPr txBox="1">
            <a:spLocks/>
          </p:cNvSpPr>
          <p:nvPr/>
        </p:nvSpPr>
        <p:spPr>
          <a:xfrm>
            <a:off x="6475562" y="1259308"/>
            <a:ext cx="4863900" cy="21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July (9.3%) and  August (9.4%) are the busier months of the year</a:t>
            </a:r>
          </a:p>
          <a:p>
            <a:pPr marL="34290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February (7.2%) and January (7.8%) are the </a:t>
            </a:r>
            <a:r>
              <a:rPr lang="en-CA" sz="1800" dirty="0">
                <a:solidFill>
                  <a:schemeClr val="tx2"/>
                </a:solidFill>
                <a:latin typeface="+mj-lt"/>
                <a:ea typeface="Arial" panose="020B0604020202020204" pitchFamily="34" charset="0"/>
              </a:rPr>
              <a:t>slower </a:t>
            </a: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months of the year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9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567" y="2883439"/>
            <a:ext cx="3984360" cy="878999"/>
          </a:xfrm>
        </p:spPr>
        <p:txBody>
          <a:bodyPr anchor="ctr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More traffic in the summer (US - Canada)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en-CA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EC963-2CBF-85F5-93C8-A563831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47" y="852711"/>
            <a:ext cx="7144149" cy="4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5349911" y="10"/>
            <a:ext cx="7034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12" y="314658"/>
            <a:ext cx="4309107" cy="132997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69" y="2022846"/>
            <a:ext cx="5100047" cy="4324592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collection: Kaggle and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OpenWeatherMap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API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cleaning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limitations: Time frame and Traffic Flow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Analysis and Findings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02417794-10D8-B26E-9360-9A341F5A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212649" y="-156151"/>
            <a:ext cx="7404912" cy="711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0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sz="4000" b="1" dirty="0">
                <a:solidFill>
                  <a:schemeClr val="tx2"/>
                </a:solidFill>
              </a:rPr>
              <a:t>Question 8 -</a:t>
            </a:r>
            <a:br>
              <a:rPr lang="en-CA" sz="4000" dirty="0">
                <a:solidFill>
                  <a:schemeClr val="tx2"/>
                </a:solidFill>
              </a:rPr>
            </a:br>
            <a:br>
              <a:rPr lang="en-CA" sz="4000" dirty="0">
                <a:solidFill>
                  <a:schemeClr val="tx2"/>
                </a:solidFill>
              </a:rPr>
            </a:br>
            <a:r>
              <a:rPr lang="en-CA" sz="4000" dirty="0">
                <a:solidFill>
                  <a:schemeClr val="tx2"/>
                </a:solidFill>
              </a:rPr>
              <a:t>Do weather conditions impact the border crossing traffic volume? 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93DE-3BCF-FCFC-BE9B-115D6C21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74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4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421" y="3862127"/>
            <a:ext cx="1944209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0.2943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C12E58-0444-33A1-83FC-BF8D2947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3" y="1101729"/>
            <a:ext cx="7823642" cy="48897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11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CA713E-215D-50EB-F5D6-19223D6E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1" y="1082621"/>
            <a:ext cx="11262617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9776" y="3945853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0.1953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3C8A-04F1-E5A9-B4C4-89DB2CA6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17" y="1276160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3C05D-790C-7DCA-B22D-0DE0A54B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0E8CBC-6FD7-CE28-B123-D92A549ABFD4}"/>
              </a:ext>
            </a:extLst>
          </p:cNvPr>
          <p:cNvSpPr txBox="1">
            <a:spLocks/>
          </p:cNvSpPr>
          <p:nvPr/>
        </p:nvSpPr>
        <p:spPr>
          <a:xfrm>
            <a:off x="464451" y="3807118"/>
            <a:ext cx="4413849" cy="952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tx2"/>
                </a:solidFill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1B168-0B39-E899-DC7E-AEFE35338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8084" r="22196" b="9921"/>
          <a:stretch/>
        </p:blipFill>
        <p:spPr>
          <a:xfrm>
            <a:off x="4234223" y="1565631"/>
            <a:ext cx="7406227" cy="4482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764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0" y="3040456"/>
            <a:ext cx="5098417" cy="2214228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chemeClr val="tx2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9" y="1247825"/>
            <a:ext cx="5962785" cy="218117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1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is the busiest border in the US?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B4D77B3-4F86-253B-7E0C-24A1CD36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1" r="222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6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BF1A-FF45-C89E-ADC8-8912E0F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513" y="1828800"/>
            <a:ext cx="5028475" cy="2436289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people traffic for the US-Mexico border is 3 times higher than the US-Canada border traffic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CA" sz="1800" u="none" strike="noStrike" dirty="0">
              <a:effectLst/>
              <a:latin typeface="Calibri Light 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vehicle traffic for the US-Mexico border is 2 times higher than the US-Canada border traffic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E9DDA44-607F-2DB6-7470-6CC82B0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3429000"/>
            <a:ext cx="4898429" cy="329507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FBB19-071D-4C8D-7E0E-3E74B7AE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" y="367482"/>
            <a:ext cx="4898429" cy="30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91" y="1759789"/>
            <a:ext cx="5096354" cy="292995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2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US-Canada border?</a:t>
            </a:r>
          </a:p>
        </p:txBody>
      </p:sp>
      <p:pic>
        <p:nvPicPr>
          <p:cNvPr id="6" name="Picture 5" descr="A group of people standing on a boat in front of a waterfall&#10;&#10;Description automatically generated with low confidence">
            <a:extLst>
              <a:ext uri="{FF2B5EF4-FFF2-40B4-BE49-F238E27FC236}">
                <a16:creationId xmlns:a16="http://schemas.microsoft.com/office/drawing/2014/main" id="{335779AA-2AA4-01D2-1613-B353349D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0" r="207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1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199" y="791470"/>
            <a:ext cx="8348677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effectLst/>
              </a:rPr>
              <a:t>People versus Vehicle traffic by port for the US-Canada border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BF3F1208-3192-2F96-F396-84E7CBE4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2" y="1851219"/>
            <a:ext cx="5569456" cy="3480911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733450EB-A748-E60C-6F6E-3B6BC20B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1218"/>
            <a:ext cx="5726723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on a bench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9304D9A-E305-CB73-B311-19903EE2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0393" b="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3  – </a:t>
            </a:r>
            <a:br>
              <a:rPr lang="en-US" sz="4000" dirty="0">
                <a:solidFill>
                  <a:schemeClr val="tx2"/>
                </a:solidFill>
              </a:rPr>
            </a:b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US-Mexico border?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545" y="1665752"/>
            <a:ext cx="4475848" cy="3355046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CA" sz="2000" b="1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Top 5 busiest ports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San Ysidro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 Paso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Laredo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 err="1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Otay</a:t>
            </a: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Mesa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Hidalgo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AE9C9E22-280B-A579-391A-A43FC40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90" y="3429000"/>
            <a:ext cx="5591744" cy="335504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E90FB45-0375-C03D-1A0A-F3580D2C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0" y="241721"/>
            <a:ext cx="5591744" cy="31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248E050-FC83-BD17-7647-B507694D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654" y="4253859"/>
            <a:ext cx="10909643" cy="1186249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El Paso and San Ysidro remain the most popular ports to cross along the US - Mexico border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7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From 2011 onward, there is an upward trend in inbound crossings at all the ports with the exception of  Hidalgo</a:t>
            </a: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EEB7A11-6368-CE53-F71C-E9115EA7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13207"/>
            <a:ext cx="5614416" cy="350901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3B020A-AB25-112C-18E8-464555D6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513207"/>
            <a:ext cx="5614416" cy="3509010"/>
          </a:xfrm>
          <a:prstGeom prst="rect">
            <a:avLst/>
          </a:prstGeom>
        </p:spPr>
      </p:pic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406</Words>
  <Application>Microsoft Office PowerPoint</Application>
  <PresentationFormat>Widescreen</PresentationFormat>
  <Paragraphs>73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Calibri Light </vt:lpstr>
      <vt:lpstr>Courier New</vt:lpstr>
      <vt:lpstr>Symbol</vt:lpstr>
      <vt:lpstr>Wingdings</vt:lpstr>
      <vt:lpstr>Office Theme</vt:lpstr>
      <vt:lpstr>BORDER CROSSING DATA ANALYSIS</vt:lpstr>
      <vt:lpstr>INTRODUCTION</vt:lpstr>
      <vt:lpstr>Question 1 –   What is the busiest border in the US?</vt:lpstr>
      <vt:lpstr>PowerPoint Presentation</vt:lpstr>
      <vt:lpstr>Question 2 –   What are the top 5 busiest ports along the US-Canada border?</vt:lpstr>
      <vt:lpstr>People versus Vehicle traffic by port for the US-Canada border </vt:lpstr>
      <vt:lpstr>Question 3  –   What are the top 5 busiest ports along the US-Mexico border?</vt:lpstr>
      <vt:lpstr>PowerPoint Presentation</vt:lpstr>
      <vt:lpstr>PowerPoint Presentation</vt:lpstr>
      <vt:lpstr>Question 4 –   What are the top 3 busiest states along the US-Canada border?</vt:lpstr>
      <vt:lpstr>  </vt:lpstr>
      <vt:lpstr>Question 5 –   What are the top 3 busiest states along US-Mexico border? </vt:lpstr>
      <vt:lpstr> </vt:lpstr>
      <vt:lpstr> </vt:lpstr>
      <vt:lpstr>Question 6 –    Which vehicle types are used the most?</vt:lpstr>
      <vt:lpstr>PowerPoint Presentation</vt:lpstr>
      <vt:lpstr>PowerPoint Presentation</vt:lpstr>
      <vt:lpstr>Question 7  –   Which months are the busiest at the US borders? </vt:lpstr>
      <vt:lpstr>PowerPoint Presentation</vt:lpstr>
      <vt:lpstr>Question 8 -  Do weather conditions impact the border crossing traffic volume?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Cassie Hoang</dc:creator>
  <cp:lastModifiedBy>Z Z</cp:lastModifiedBy>
  <cp:revision>14</cp:revision>
  <dcterms:created xsi:type="dcterms:W3CDTF">2023-02-13T00:52:16Z</dcterms:created>
  <dcterms:modified xsi:type="dcterms:W3CDTF">2023-02-14T21:53:40Z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